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8" r:id="rId3"/>
    <p:sldId id="273" r:id="rId4"/>
    <p:sldId id="269" r:id="rId5"/>
    <p:sldId id="270" r:id="rId6"/>
    <p:sldId id="280" r:id="rId7"/>
    <p:sldId id="271" r:id="rId8"/>
    <p:sldId id="272" r:id="rId9"/>
    <p:sldId id="274" r:id="rId10"/>
    <p:sldId id="275" r:id="rId11"/>
    <p:sldId id="276" r:id="rId12"/>
    <p:sldId id="277" r:id="rId13"/>
    <p:sldId id="279" r:id="rId14"/>
    <p:sldId id="281" r:id="rId15"/>
    <p:sldId id="282" r:id="rId16"/>
    <p:sldId id="283" r:id="rId17"/>
    <p:sldId id="28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900" autoAdjust="0"/>
  </p:normalViewPr>
  <p:slideViewPr>
    <p:cSldViewPr snapToGrid="0">
      <p:cViewPr>
        <p:scale>
          <a:sx n="46" d="100"/>
          <a:sy n="46" d="100"/>
        </p:scale>
        <p:origin x="-89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66A3F-B159-4BDB-A179-BA91887B94AE}" type="datetimeFigureOut">
              <a:rPr lang="fr-FR" smtClean="0"/>
              <a:t>07/11/2016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E314D-7C6D-4A4A-A066-14887DA3BD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900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C232-5AF0-45E7-B5A9-600A025B0246}" type="datetime1">
              <a:rPr lang="fr-FR" smtClean="0"/>
              <a:t>07/11/2016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54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DA90D-0A26-4262-BC12-F62030D9F0DB}" type="datetime1">
              <a:rPr lang="fr-FR" smtClean="0"/>
              <a:t>07/11/2016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34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38F97-56C9-4181-BB15-9222BBB8059E}" type="datetime1">
              <a:rPr lang="fr-FR" smtClean="0"/>
              <a:t>07/11/2016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95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3C24-D997-4F42-B5CB-A38A38A5B18A}" type="datetime1">
              <a:rPr lang="fr-FR" smtClean="0"/>
              <a:t>07/11/2016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77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4E28-AEFC-4A12-BB0B-99329B805CB9}" type="datetime1">
              <a:rPr lang="fr-FR" smtClean="0"/>
              <a:t>07/11/2016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64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0BB7D-083C-4F4F-AAAC-9C741E3E373C}" type="datetime1">
              <a:rPr lang="fr-FR" smtClean="0"/>
              <a:t>07/11/2016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643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4D6E-7FAD-46CF-8CD8-DD29DDB3A767}" type="datetime1">
              <a:rPr lang="fr-FR" smtClean="0"/>
              <a:t>07/11/2016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35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EE0BA-715E-4C28-BA9A-69B3B90D20D3}" type="datetime1">
              <a:rPr lang="fr-FR" smtClean="0"/>
              <a:t>07/11/2016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97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70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660B3-7959-4EE3-8FF0-B7E9D45FB2AE}" type="datetime1">
              <a:rPr lang="fr-FR" smtClean="0"/>
              <a:t>07/11/2016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91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1E34-FEC3-42FE-BEBC-189C5800365C}" type="datetime1">
              <a:rPr lang="fr-FR" smtClean="0"/>
              <a:t>07/11/2016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17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FEE7-E998-42AB-A3EA-06AF3B03A67A}" type="datetime1">
              <a:rPr lang="fr-FR" smtClean="0"/>
              <a:t>07/11/2016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2A482-C280-4AEB-A6B0-B47515ED51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7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0732" y="2046593"/>
            <a:ext cx="10002981" cy="995364"/>
          </a:xfrm>
        </p:spPr>
        <p:txBody>
          <a:bodyPr>
            <a:normAutofit fontScale="90000"/>
          </a:bodyPr>
          <a:lstStyle/>
          <a:p>
            <a:r>
              <a:rPr lang="fr-FR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1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1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Comment </a:t>
            </a:r>
            <a:r>
              <a:rPr lang="en-A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bien</a:t>
            </a: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rédiger</a:t>
            </a: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article </a:t>
            </a:r>
            <a:r>
              <a:rPr lang="en-A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scientifique</a:t>
            </a: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4617" y="3271639"/>
            <a:ext cx="9144000" cy="3414607"/>
          </a:xfrm>
        </p:spPr>
        <p:txBody>
          <a:bodyPr>
            <a:normAutofit fontScale="92500" lnSpcReduction="10000"/>
          </a:bodyPr>
          <a:lstStyle/>
          <a:p>
            <a:endParaRPr lang="fr-FR" altLang="fr-FR" b="1" dirty="0" smtClean="0">
              <a:solidFill>
                <a:srgbClr val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fr-FR" altLang="fr-FR" sz="39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Lucian </a:t>
            </a:r>
            <a:r>
              <a:rPr lang="fr-FR" altLang="fr-FR" sz="3900" b="1" dirty="0" err="1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Dascalescu</a:t>
            </a:r>
            <a:endParaRPr lang="fr-FR" altLang="fr-FR" sz="3900" b="1" dirty="0" smtClean="0">
              <a:solidFill>
                <a:srgbClr val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fr-FR" altLang="fr-FR" sz="32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Institut PPRIME </a:t>
            </a:r>
          </a:p>
          <a:p>
            <a:r>
              <a:rPr lang="fr-FR" altLang="fr-FR" sz="32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UPR 3346 </a:t>
            </a:r>
            <a:r>
              <a:rPr lang="fr-FR" altLang="fr-FR" sz="32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CNRS – Université de Poitiers – ENSMA</a:t>
            </a:r>
          </a:p>
          <a:p>
            <a:r>
              <a:rPr lang="fr-FR" altLang="fr-FR" sz="3200" b="1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IUT d’Angoulême</a:t>
            </a:r>
            <a:endParaRPr lang="fr-FR" altLang="fr-FR" sz="3200" b="1" dirty="0">
              <a:solidFill>
                <a:srgbClr val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endParaRPr lang="fr-FR" altLang="fr-FR" sz="3200" b="1" dirty="0" smtClean="0">
              <a:solidFill>
                <a:srgbClr val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fr-FR" altLang="fr-FR" sz="3200" dirty="0" err="1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Sidi-Bel-Abbes</a:t>
            </a:r>
            <a:r>
              <a:rPr lang="fr-FR" altLang="fr-FR" sz="3200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, 8 novembre </a:t>
            </a:r>
            <a:r>
              <a:rPr lang="fr-FR" altLang="fr-FR" sz="3200" dirty="0" smtClean="0">
                <a:solidFill>
                  <a:srgbClr val="00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2016</a:t>
            </a:r>
            <a:endParaRPr lang="fr-FR" altLang="fr-FR" sz="3200" dirty="0">
              <a:solidFill>
                <a:srgbClr val="00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</a:t>
            </a:fld>
            <a:endParaRPr lang="fr-FR"/>
          </a:p>
        </p:txBody>
      </p:sp>
      <p:pic>
        <p:nvPicPr>
          <p:cNvPr id="2050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244" y="3271639"/>
            <a:ext cx="2080938" cy="341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5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10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870363" y="406371"/>
            <a:ext cx="1169323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ASPECTS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 of operation </a:t>
            </a:r>
            <a:endParaRPr lang="en-A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Schematic representation  </a:t>
            </a:r>
            <a:endParaRPr lang="en-A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endParaRPr lang="en-AU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Mathematical model</a:t>
            </a:r>
          </a:p>
          <a:p>
            <a:pPr>
              <a:spcBef>
                <a:spcPts val="1800"/>
              </a:spcBef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Basic equations</a:t>
            </a:r>
          </a:p>
          <a:p>
            <a:pPr>
              <a:spcBef>
                <a:spcPts val="1800"/>
              </a:spcBef>
            </a:pPr>
            <a:endParaRPr lang="en-A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A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A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818" y="1372175"/>
            <a:ext cx="4710113" cy="472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115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11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870363" y="406371"/>
            <a:ext cx="11693236" cy="931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AND METHODS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endParaRPr lang="en-AU" sz="10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characteristics 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(origin, nature, dimensions, 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electrical and mechanical properties, …) </a:t>
            </a:r>
            <a:endParaRPr lang="en-AU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Set-up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device </a:t>
            </a:r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(drawing, photo, with numbered parts)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Measuring instruments </a:t>
            </a:r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(specifications, manufacturer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 acquisition system</a:t>
            </a:r>
          </a:p>
          <a:p>
            <a:pPr>
              <a:spcBef>
                <a:spcPts val="1800"/>
              </a:spcBef>
            </a:pPr>
            <a:r>
              <a:rPr lang="en-AU" sz="32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</a:t>
            </a: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</a:t>
            </a:r>
          </a:p>
          <a:p>
            <a:pPr>
              <a:spcBef>
                <a:spcPts val="600"/>
              </a:spcBef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samples? What devices? What measurements?</a:t>
            </a:r>
          </a:p>
          <a:p>
            <a:pPr>
              <a:spcBef>
                <a:spcPts val="600"/>
              </a:spcBef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methodology (design of experiments)? </a:t>
            </a:r>
          </a:p>
          <a:p>
            <a:pPr>
              <a:spcBef>
                <a:spcPts val="600"/>
              </a:spcBef>
            </a:pPr>
            <a:endParaRPr lang="en-A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A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endParaRPr lang="en-A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A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A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811" y="1226560"/>
            <a:ext cx="3748953" cy="2244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2321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12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870363" y="406371"/>
            <a:ext cx="1169323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AND DISCUSSION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endParaRPr lang="en-AU" sz="10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Introduce the figures and tables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 minimal comments on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aspect of the curves,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experimental errors</a:t>
            </a:r>
          </a:p>
          <a:p>
            <a:endParaRPr lang="en-A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help of the theoretical considerations</a:t>
            </a:r>
          </a:p>
          <a:p>
            <a:endParaRPr lang="en-A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with reference to </a:t>
            </a:r>
          </a:p>
          <a:p>
            <a:pPr marL="457200" indent="-457200">
              <a:buFontTx/>
              <a:buChar char="-"/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results reported by other authors (cite references)</a:t>
            </a:r>
          </a:p>
          <a:p>
            <a:pPr marL="457200" indent="-457200">
              <a:buFontTx/>
              <a:buChar char="-"/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results of numerical simulations or </a:t>
            </a:r>
          </a:p>
          <a:p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analytical calculations </a:t>
            </a:r>
            <a:endParaRPr lang="en-A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1265" name="Picture 1" descr="m12 f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975" y="228600"/>
            <a:ext cx="286702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537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13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870363" y="406371"/>
            <a:ext cx="1169323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endParaRPr lang="en-AU" sz="10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aim has been attained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(the separation is feasible, the polymers can be </a:t>
            </a:r>
            <a:r>
              <a:rPr lang="en-A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tribocharged</a:t>
            </a:r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…)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AU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</a:t>
            </a:r>
            <a:endParaRPr lang="en-A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results that can be of use for the others ?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(The methodology ? The models ?...)</a:t>
            </a:r>
          </a:p>
          <a:p>
            <a:endParaRPr lang="en-A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should be done in the future ?</a:t>
            </a:r>
          </a:p>
          <a:p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(Study other applications ? Use other methods ?) </a:t>
            </a:r>
          </a:p>
          <a:p>
            <a:endParaRPr lang="en-A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473" y="166387"/>
            <a:ext cx="3054927" cy="211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183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14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927" y="2262186"/>
            <a:ext cx="4398820" cy="25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24347" y="1193475"/>
            <a:ext cx="11201400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Quelles règles déontologiques à respecter ?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Originalité du travail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Citer les références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 pas modifier les données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 pas cacher les erreurs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 pas accepter « des auteurs de complaisance »</a:t>
            </a:r>
          </a:p>
          <a:p>
            <a:pPr>
              <a:lnSpc>
                <a:spcPct val="150000"/>
              </a:lnSpc>
            </a:pPr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fr-FR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19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15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248" y="1588329"/>
            <a:ext cx="6226752" cy="468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90600" y="1036131"/>
            <a:ext cx="112014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Quelles sont les étapes à franchir </a:t>
            </a:r>
          </a:p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jusqu’à la publication ?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nvoyer le manuscrit </a:t>
            </a: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site du journal)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Attendre les remarques </a:t>
            </a:r>
          </a:p>
          <a:p>
            <a:pPr>
              <a:spcAft>
                <a:spcPts val="1800"/>
              </a:spcAft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 rapporteurs</a:t>
            </a:r>
          </a:p>
          <a:p>
            <a:pPr>
              <a:spcAft>
                <a:spcPts val="1800"/>
              </a:spcAft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Répondre aux rapporteurs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Rédiger une version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améliorée </a:t>
            </a:r>
          </a:p>
        </p:txBody>
      </p:sp>
    </p:spTree>
    <p:extLst>
      <p:ext uri="{BB962C8B-B14F-4D97-AF65-F5344CB8AC3E}">
        <p14:creationId xmlns:p14="http://schemas.microsoft.com/office/powerpoint/2010/main" val="1952493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16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177637" y="689513"/>
            <a:ext cx="112014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clés de la réussite ?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travail en équipe !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vision globale sur le sujet 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préparation « en amont » !</a:t>
            </a:r>
            <a:endParaRPr lang="fr-FR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L’attention montrée aux détails !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maîtrise de l’anglais !</a:t>
            </a: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respect des règles 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rédaction !</a:t>
            </a:r>
            <a:endParaRPr lang="fr-FR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ténacité 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199" y="2521361"/>
            <a:ext cx="4923801" cy="189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037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17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990599" y="1908174"/>
            <a:ext cx="11201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Merci beaucoup ! </a:t>
            </a:r>
          </a:p>
          <a:p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fr-FR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ar-AE" sz="9600" b="1" dirty="0"/>
              <a:t>شكرا جزيلا</a:t>
            </a:r>
            <a:endParaRPr lang="fr-FR" sz="9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4" y="1036131"/>
            <a:ext cx="580072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369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2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221" y="220375"/>
            <a:ext cx="3521993" cy="354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48142" y="1168678"/>
            <a:ext cx="1144385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Ecrire un </a:t>
            </a:r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article </a:t>
            </a:r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scientifique  </a:t>
            </a:r>
          </a:p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raconter une histoire !</a:t>
            </a:r>
          </a:p>
          <a:p>
            <a:r>
              <a:rPr lang="fr-FR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(en Anglais) </a:t>
            </a:r>
            <a:endParaRPr lang="fr-FR" sz="4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Commencer par : 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r>
              <a:rPr lang="fr-FR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Les conclusions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 </a:t>
            </a:r>
          </a:p>
          <a:p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qu’est-ce que nous voulons « raconter »</a:t>
            </a:r>
            <a:endParaRPr lang="fr-FR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0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2) Le </a:t>
            </a:r>
            <a:r>
              <a:rPr lang="fr-FR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titre provisoire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(pas beaucoup plus 12 mots, moins de 30)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préciser  l’objet du travail (mots clés)</a:t>
            </a:r>
          </a:p>
          <a:p>
            <a:pPr marL="457200" indent="-457200">
              <a:buFontTx/>
              <a:buChar char="-"/>
            </a:pPr>
            <a:endParaRPr lang="fr-FR" sz="32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5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3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831271" y="940078"/>
            <a:ext cx="11097493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article </a:t>
            </a:r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scientifique  </a:t>
            </a:r>
          </a:p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une histoire illustrée</a:t>
            </a:r>
          </a:p>
          <a:p>
            <a:endParaRPr lang="fr-F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Continuer </a:t>
            </a:r>
            <a:r>
              <a:rPr lang="fr-FR" sz="36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 : </a:t>
            </a:r>
            <a:r>
              <a:rPr lang="fr-FR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Choisir les figures !</a:t>
            </a:r>
          </a:p>
          <a:p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texte s’organise et s’écrit plus facilement autour des figures 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clarté, densité d’information 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diversité </a:t>
            </a: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(18 expériences =&gt; 18 figures identiques NON !)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courbes facilement identifiables même en nuances de gris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ne pas utiliser des caractères gras ou de lignes trop épaisses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lisibilité </a:t>
            </a: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(caractères assez grands pour faciliter la lecture)</a:t>
            </a:r>
          </a:p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sans maillage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Tx/>
              <a:buChar char="-"/>
            </a:pPr>
            <a:endParaRPr lang="fr-F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288" y="373015"/>
            <a:ext cx="3323602" cy="259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2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4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122218" y="817441"/>
            <a:ext cx="11693236" cy="694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sont les auteurs ?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Ceux qui ont apporté 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une contribution importante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(pas plus de six co-auteurs)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2800" b="1" baseline="30000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auteur (sans qui le papier n’existait pas): </a:t>
            </a:r>
          </a:p>
          <a:p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			</a:t>
            </a:r>
            <a:r>
              <a:rPr lang="fr-FR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le doctorant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(parfois : l’encadreur)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2800" b="1" baseline="30000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auteur</a:t>
            </a:r>
            <a:r>
              <a:rPr lang="fr-FR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l’encadreur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(parfois :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2</a:t>
            </a:r>
            <a:r>
              <a:rPr lang="fr-FR" sz="2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doctorant)</a:t>
            </a:r>
            <a:endParaRPr lang="fr-FR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dernier auteur :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 directeur de thèse 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Pour des contributions mineures :</a:t>
            </a:r>
            <a:r>
              <a:rPr lang="fr-FR" sz="3200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remerciements</a:t>
            </a:r>
          </a:p>
          <a:p>
            <a:endParaRPr lang="fr-F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Tx/>
              <a:buChar char="-"/>
            </a:pPr>
            <a:endParaRPr lang="fr-FR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435" y="168037"/>
            <a:ext cx="2678249" cy="272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7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5</a:t>
            </a:fld>
            <a:endParaRPr lang="fr-F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502" y="271896"/>
            <a:ext cx="2770043" cy="3456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122218" y="817441"/>
            <a:ext cx="11693236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 public ? Quel journal ?</a:t>
            </a:r>
          </a:p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Adapter l’histoire 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au public (les aspects qui intéressent) </a:t>
            </a:r>
          </a:p>
          <a:p>
            <a:pPr marL="457200" indent="-457200">
              <a:buFontTx/>
              <a:buChar char="-"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 type de journal – </a:t>
            </a:r>
            <a:r>
              <a:rPr lang="fr-FR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Généraliste? Thématique ?</a:t>
            </a:r>
          </a:p>
          <a:p>
            <a:pPr marL="457200" indent="-457200">
              <a:buFontTx/>
              <a:buChar char="-"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 format agréé par le journal </a:t>
            </a:r>
          </a:p>
          <a:p>
            <a:pPr>
              <a:spcBef>
                <a:spcPts val="600"/>
              </a:spcBef>
            </a:pPr>
            <a:endParaRPr lang="fr-FR" sz="24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Disposer d’un modèle de papier      </a:t>
            </a: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r>
              <a:rPr lang="fr-FR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de rédaction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(X pages, une ou deux colonnes …)  </a:t>
            </a:r>
          </a:p>
          <a:p>
            <a:pPr marL="457200" indent="-457200">
              <a:buFontTx/>
              <a:buChar char="-"/>
            </a:pP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écoupage du papier (quelles parties, …) 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Style des références (IEEE, J </a:t>
            </a:r>
            <a:r>
              <a:rPr lang="fr-FR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Elstat</a:t>
            </a: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Waste</a:t>
            </a: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Manag</a:t>
            </a: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indent="-457200">
              <a:buFontTx/>
              <a:buChar char="-"/>
            </a:pPr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Style des figures (taille des caractères, épaisseur des lignes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0059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336962" y="603378"/>
            <a:ext cx="11693236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 style ? 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Impersonnel, au passé :</a:t>
            </a:r>
          </a:p>
          <a:p>
            <a:pPr marL="457200" indent="-457200">
              <a:buFontTx/>
              <a:buChar char="-"/>
            </a:pP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L’étude a été 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faite OUI</a:t>
            </a:r>
            <a:endParaRPr lang="fr-FR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fait (je fais) une étude – 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</a:p>
          <a:p>
            <a:endParaRPr lang="fr-FR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Précis</a:t>
            </a: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concis</a:t>
            </a:r>
          </a:p>
          <a:p>
            <a:pPr marL="457200" indent="-457200">
              <a:spcBef>
                <a:spcPts val="600"/>
              </a:spcBef>
              <a:buFontTx/>
              <a:buChar char="-"/>
            </a:pP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Donner tous les détails, mais </a:t>
            </a:r>
            <a:endParaRPr lang="fr-FR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fr-FR" sz="32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quelques lignes !</a:t>
            </a:r>
          </a:p>
          <a:p>
            <a:pPr>
              <a:spcBef>
                <a:spcPts val="600"/>
              </a:spcBef>
            </a:pPr>
            <a:endParaRPr lang="fr-FR" sz="32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Figures en noir et blanc</a:t>
            </a:r>
          </a:p>
        </p:txBody>
      </p:sp>
      <p:pic>
        <p:nvPicPr>
          <p:cNvPr id="1027" name="Picture 3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546" y="993385"/>
            <a:ext cx="3277454" cy="334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0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7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982" y="1029606"/>
            <a:ext cx="3172448" cy="488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870363" y="614190"/>
            <a:ext cx="11693236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Quelles sections ?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  <a:r>
              <a:rPr lang="fr-FR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b="1" dirty="0" err="1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Key-words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spcBef>
                <a:spcPts val="600"/>
              </a:spcBef>
              <a:buAutoNum type="arabicPeriod"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ts val="600"/>
              </a:spcBef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Theoretical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Aspects</a:t>
            </a:r>
          </a:p>
          <a:p>
            <a:pPr>
              <a:spcBef>
                <a:spcPts val="600"/>
              </a:spcBef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endParaRPr lang="fr-FR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-FR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Discussions</a:t>
            </a:r>
          </a:p>
          <a:p>
            <a:pPr>
              <a:spcBef>
                <a:spcPts val="600"/>
              </a:spcBef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Conclusions</a:t>
            </a:r>
          </a:p>
          <a:p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b="1" dirty="0" err="1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b="1" dirty="0" err="1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b="1" dirty="0" err="1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fr-FR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biographies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409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8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801091" y="337088"/>
            <a:ext cx="99406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Abstract: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 phrase for each 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section of the paper</a:t>
            </a:r>
            <a:r>
              <a:rPr lang="en-AU" sz="28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AU" sz="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Key-words</a:t>
            </a:r>
            <a:r>
              <a:rPr lang="en-AU" sz="40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typically 5</a:t>
            </a:r>
          </a:p>
          <a:p>
            <a:endParaRPr lang="en-AU" sz="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Acknowledgments: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grants, scholarships, technical 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experimental assistance,… </a:t>
            </a:r>
          </a:p>
          <a:p>
            <a:endParaRPr lang="en-AU" sz="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References: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 to 40</a:t>
            </a:r>
          </a:p>
          <a:p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recent publications (&gt; 50%)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papers published in the same  journal</a:t>
            </a:r>
          </a:p>
          <a:p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 the format !</a:t>
            </a:r>
            <a:r>
              <a:rPr lang="en-A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AU" sz="40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sz="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6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Biographies:</a:t>
            </a:r>
            <a:r>
              <a:rPr lang="en-AU" sz="40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 the models</a:t>
            </a:r>
            <a:r>
              <a:rPr lang="en-A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 recent photos </a:t>
            </a:r>
            <a:endParaRPr lang="en-A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709" y="337087"/>
            <a:ext cx="3172691" cy="33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87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573B1-06E9-4B37-831A-2FDB4BA4200E}" type="datetime1">
              <a:rPr lang="fr-FR" smtClean="0"/>
              <a:t>07/11/2016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A482-C280-4AEB-A6B0-B47515ED516F}" type="slidenum">
              <a:rPr lang="fr-FR" smtClean="0"/>
              <a:t>9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870363" y="406371"/>
            <a:ext cx="11693236" cy="690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8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 and importance of the work</a:t>
            </a: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of the art </a:t>
            </a:r>
            <a:r>
              <a:rPr lang="en-A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 &gt; recent references</a:t>
            </a:r>
          </a:p>
          <a:p>
            <a:pPr marL="457200" indent="-457200">
              <a:spcBef>
                <a:spcPts val="600"/>
              </a:spcBef>
              <a:buFontTx/>
              <a:buChar char="-"/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researchers</a:t>
            </a:r>
          </a:p>
          <a:p>
            <a:pPr marL="457200" indent="-457200">
              <a:spcBef>
                <a:spcPts val="600"/>
              </a:spcBef>
              <a:buFontTx/>
              <a:buChar char="-"/>
            </a:pPr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Our team  </a:t>
            </a: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 of the paper </a:t>
            </a:r>
          </a:p>
          <a:p>
            <a:r>
              <a:rPr lang="en-A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(evaluate, demonstrate, point out, …)</a:t>
            </a:r>
            <a:endParaRPr lang="en-AU" sz="3200" b="1" dirty="0" smtClean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</a:pPr>
            <a:r>
              <a:rPr lang="en-AU" sz="3200" b="1" dirty="0" smtClean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en-A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= &gt; originality (what’s new ?)</a:t>
            </a:r>
          </a:p>
          <a:p>
            <a:pPr>
              <a:spcBef>
                <a:spcPts val="600"/>
              </a:spcBef>
            </a:pPr>
            <a:endParaRPr lang="en-AU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A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982" y="3054431"/>
            <a:ext cx="2348345" cy="229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57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240</Words>
  <Application>Microsoft Office PowerPoint</Application>
  <PresentationFormat>Personnalisé</PresentationFormat>
  <Paragraphs>212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Office Theme</vt:lpstr>
      <vt:lpstr>     Comment bien rédiger  un article scientifique 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Dascalescu Lucien</cp:lastModifiedBy>
  <cp:revision>116</cp:revision>
  <dcterms:created xsi:type="dcterms:W3CDTF">2015-11-16T13:13:16Z</dcterms:created>
  <dcterms:modified xsi:type="dcterms:W3CDTF">2016-11-08T07:14:42Z</dcterms:modified>
</cp:coreProperties>
</file>